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7" r:id="rId1"/>
  </p:sldMasterIdLst>
  <p:sldIdLst>
    <p:sldId id="256" r:id="rId2"/>
    <p:sldId id="259" r:id="rId3"/>
    <p:sldId id="280" r:id="rId4"/>
    <p:sldId id="269" r:id="rId5"/>
    <p:sldId id="273" r:id="rId6"/>
    <p:sldId id="274" r:id="rId7"/>
    <p:sldId id="275" r:id="rId8"/>
    <p:sldId id="276" r:id="rId9"/>
    <p:sldId id="266" r:id="rId10"/>
    <p:sldId id="277" r:id="rId11"/>
    <p:sldId id="278" r:id="rId12"/>
    <p:sldId id="279" r:id="rId13"/>
    <p:sldId id="267" r:id="rId14"/>
    <p:sldId id="262" r:id="rId15"/>
    <p:sldId id="282"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00128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9212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50046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18041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96255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47301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44277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8863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9176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32529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10211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22362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3605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1/27/2025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29270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1224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1/27/2025</a:t>
            </a:fld>
            <a:endParaRPr lang="en-US" dirty="0"/>
          </a:p>
        </p:txBody>
      </p:sp>
    </p:spTree>
    <p:extLst>
      <p:ext uri="{BB962C8B-B14F-4D97-AF65-F5344CB8AC3E}">
        <p14:creationId xmlns:p14="http://schemas.microsoft.com/office/powerpoint/2010/main" val="1041102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1/27/2025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1936337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hyperlink" Target="https://tesl.ca/images/INTERNAL_PLAR_APPLICATION_October_2024.pdf"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TESL Canada Instructor Certification</a:t>
            </a:r>
          </a:p>
        </p:txBody>
      </p:sp>
      <p:sp>
        <p:nvSpPr>
          <p:cNvPr id="3" name="Subtitle 2"/>
          <p:cNvSpPr>
            <a:spLocks noGrp="1"/>
          </p:cNvSpPr>
          <p:nvPr>
            <p:ph type="subTitle" idx="1"/>
          </p:nvPr>
        </p:nvSpPr>
        <p:spPr>
          <a:xfrm>
            <a:off x="1507067" y="4285965"/>
            <a:ext cx="7766936" cy="1096899"/>
          </a:xfrm>
        </p:spPr>
        <p:txBody>
          <a:bodyPr>
            <a:normAutofit fontScale="55000" lnSpcReduction="20000"/>
          </a:bodyPr>
          <a:lstStyle/>
          <a:p>
            <a:pPr algn="ctr"/>
            <a:r>
              <a:rPr lang="en-CA" sz="2800" dirty="0">
                <a:solidFill>
                  <a:srgbClr val="0070C0"/>
                </a:solidFill>
              </a:rPr>
              <a:t>PLAR Application Process and </a:t>
            </a:r>
            <a:endParaRPr lang="en-CA" sz="2800" dirty="0" smtClean="0">
              <a:solidFill>
                <a:srgbClr val="0070C0"/>
              </a:solidFill>
            </a:endParaRPr>
          </a:p>
          <a:p>
            <a:pPr algn="ctr"/>
            <a:r>
              <a:rPr lang="en-CA" sz="2800" dirty="0" smtClean="0">
                <a:solidFill>
                  <a:srgbClr val="0070C0"/>
                </a:solidFill>
              </a:rPr>
              <a:t>Standard </a:t>
            </a:r>
            <a:r>
              <a:rPr lang="en-CA" sz="2800" dirty="0">
                <a:solidFill>
                  <a:srgbClr val="0070C0"/>
                </a:solidFill>
              </a:rPr>
              <a:t>Two </a:t>
            </a:r>
            <a:r>
              <a:rPr lang="en-CA" sz="2800" dirty="0" smtClean="0">
                <a:solidFill>
                  <a:srgbClr val="0070C0"/>
                </a:solidFill>
              </a:rPr>
              <a:t>Pathway for Standard One Holders</a:t>
            </a:r>
            <a:endParaRPr lang="en-CA" sz="2800" dirty="0">
              <a:solidFill>
                <a:srgbClr val="0070C0"/>
              </a:solidFill>
            </a:endParaRPr>
          </a:p>
          <a:p>
            <a:endParaRPr lang="en-CA" dirty="0"/>
          </a:p>
          <a:p>
            <a:r>
              <a:rPr lang="en-CA" dirty="0" smtClean="0"/>
              <a:t>January 2025</a:t>
            </a:r>
            <a:endParaRPr lang="en-US" dirty="0"/>
          </a:p>
        </p:txBody>
      </p:sp>
      <p:pic>
        <p:nvPicPr>
          <p:cNvPr id="4" name="Introduction">
            <a:hlinkClick r:id="" action="ppaction://media"/>
            <a:extLst>
              <a:ext uri="{FF2B5EF4-FFF2-40B4-BE49-F238E27FC236}">
                <a16:creationId xmlns:a16="http://schemas.microsoft.com/office/drawing/2014/main" id="{8BDA5110-3B2D-E6E1-E774-207B324988B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72395" y="315818"/>
            <a:ext cx="487363" cy="487363"/>
          </a:xfrm>
          <a:prstGeom prst="rect">
            <a:avLst/>
          </a:prstGeom>
        </p:spPr>
      </p:pic>
    </p:spTree>
    <p:extLst>
      <p:ext uri="{BB962C8B-B14F-4D97-AF65-F5344CB8AC3E}">
        <p14:creationId xmlns:p14="http://schemas.microsoft.com/office/powerpoint/2010/main" val="149250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36567"/>
          </a:xfrm>
        </p:spPr>
        <p:txBody>
          <a:bodyPr>
            <a:normAutofit fontScale="90000"/>
          </a:bodyPr>
          <a:lstStyle/>
          <a:p>
            <a:pPr algn="ctr"/>
            <a:r>
              <a:rPr lang="en-US" sz="3200" dirty="0"/>
              <a:t>Required documentation and questions asked  applicants </a:t>
            </a:r>
          </a:p>
        </p:txBody>
      </p:sp>
      <p:sp>
        <p:nvSpPr>
          <p:cNvPr id="3" name="Content Placeholder 2"/>
          <p:cNvSpPr>
            <a:spLocks noGrp="1"/>
          </p:cNvSpPr>
          <p:nvPr>
            <p:ph idx="1"/>
          </p:nvPr>
        </p:nvSpPr>
        <p:spPr>
          <a:xfrm>
            <a:off x="677334" y="1546167"/>
            <a:ext cx="8596668" cy="4495195"/>
          </a:xfrm>
        </p:spPr>
        <p:txBody>
          <a:bodyPr>
            <a:normAutofit/>
          </a:bodyPr>
          <a:lstStyle/>
          <a:p>
            <a:r>
              <a:rPr lang="en-CA" dirty="0"/>
              <a:t>1.      </a:t>
            </a:r>
            <a:r>
              <a:rPr lang="en-CA" sz="2000" dirty="0"/>
              <a:t> Do you have a Bachelor’s degree?</a:t>
            </a:r>
            <a:endParaRPr lang="en-US" sz="2000" dirty="0"/>
          </a:p>
          <a:p>
            <a:r>
              <a:rPr lang="en-CA" sz="2000" dirty="0"/>
              <a:t>2.       If yes, where was it taken?  Check the website at the following link to determine if you need an English Language Proficiency test: https://tesl.ca/certification/tesl-canada-professional-certification/english-language-proficiency-scores.html</a:t>
            </a:r>
            <a:endParaRPr lang="en-US" sz="2000" dirty="0"/>
          </a:p>
          <a:p>
            <a:r>
              <a:rPr lang="en-CA" sz="2000" dirty="0"/>
              <a:t>3.       If it was outside Canada, you will need an equivalency report.</a:t>
            </a:r>
            <a:endParaRPr lang="en-US" sz="2000" dirty="0"/>
          </a:p>
          <a:p>
            <a:r>
              <a:rPr lang="en-CA" sz="2000" dirty="0"/>
              <a:t>4.       Where did you study TESL – was it focused on teaching adults? (K-12 training and experience are not eligible).</a:t>
            </a:r>
          </a:p>
          <a:p>
            <a:r>
              <a:rPr lang="en-CA" sz="2000" dirty="0"/>
              <a:t> 5.       Did you do a TESL practicum in an adult class? Where? How many hours? Qualifications of sponsor teacher?</a:t>
            </a:r>
            <a:endParaRPr lang="en-US" sz="2000" dirty="0"/>
          </a:p>
          <a:p>
            <a:endParaRPr lang="en-US" sz="2000" dirty="0"/>
          </a:p>
        </p:txBody>
      </p:sp>
      <p:pic>
        <p:nvPicPr>
          <p:cNvPr id="4" name="Required documentation">
            <a:hlinkClick r:id="" action="ppaction://media"/>
            <a:extLst>
              <a:ext uri="{FF2B5EF4-FFF2-40B4-BE49-F238E27FC236}">
                <a16:creationId xmlns:a16="http://schemas.microsoft.com/office/drawing/2014/main" id="{D7AE0E88-0A88-B47F-2B95-86AF450D47E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70984" y="365918"/>
            <a:ext cx="487363" cy="487363"/>
          </a:xfrm>
          <a:prstGeom prst="rect">
            <a:avLst/>
          </a:prstGeom>
        </p:spPr>
      </p:pic>
    </p:spTree>
    <p:extLst>
      <p:ext uri="{BB962C8B-B14F-4D97-AF65-F5344CB8AC3E}">
        <p14:creationId xmlns:p14="http://schemas.microsoft.com/office/powerpoint/2010/main" val="339703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1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Required documentation and questions asked  applicants Continued</a:t>
            </a:r>
          </a:p>
        </p:txBody>
      </p:sp>
      <p:sp>
        <p:nvSpPr>
          <p:cNvPr id="3" name="Content Placeholder 2"/>
          <p:cNvSpPr>
            <a:spLocks noGrp="1"/>
          </p:cNvSpPr>
          <p:nvPr>
            <p:ph idx="1"/>
          </p:nvPr>
        </p:nvSpPr>
        <p:spPr/>
        <p:txBody>
          <a:bodyPr>
            <a:normAutofit lnSpcReduction="10000"/>
          </a:bodyPr>
          <a:lstStyle/>
          <a:p>
            <a:r>
              <a:rPr lang="en-CA" sz="2000" dirty="0"/>
              <a:t>6.       If not, do you have experience teaching ESL to adults? How many classroom hours? Can they be documented?  (Teaching other courses to students whose second language is English doesn’t count).</a:t>
            </a:r>
            <a:endParaRPr lang="en-US" sz="2000" dirty="0"/>
          </a:p>
          <a:p>
            <a:r>
              <a:rPr lang="en-CA" sz="2000" dirty="0"/>
              <a:t>7.       Can you produce two performance evaluations, one a class observation by a qualified TESL person?</a:t>
            </a:r>
            <a:endParaRPr lang="en-US" sz="2000" dirty="0"/>
          </a:p>
          <a:p>
            <a:r>
              <a:rPr lang="en-CA" sz="2000" dirty="0"/>
              <a:t>8.       Are you able to describe your TESL courses and provide a bibliography of the resources used and how you were assessed?</a:t>
            </a:r>
            <a:endParaRPr lang="en-US" sz="2000" dirty="0"/>
          </a:p>
          <a:p>
            <a:r>
              <a:rPr lang="en-CA" sz="2000" dirty="0"/>
              <a:t>9.       Do you know the qualifications of your instructor(s)?   (Must have TESL or Applied Linguistics training)</a:t>
            </a:r>
            <a:endParaRPr lang="en-US" sz="2000" dirty="0"/>
          </a:p>
          <a:p>
            <a:pPr marL="0" indent="0">
              <a:buNone/>
            </a:pPr>
            <a:r>
              <a:rPr lang="en-CA" dirty="0"/>
              <a:t/>
            </a:r>
            <a:br>
              <a:rPr lang="en-CA" dirty="0"/>
            </a:br>
            <a:endParaRPr lang="en-US" dirty="0"/>
          </a:p>
        </p:txBody>
      </p:sp>
      <p:pic>
        <p:nvPicPr>
          <p:cNvPr id="5" name="Required docs cont'd">
            <a:hlinkClick r:id="" action="ppaction://media"/>
            <a:extLst>
              <a:ext uri="{FF2B5EF4-FFF2-40B4-BE49-F238E27FC236}">
                <a16:creationId xmlns:a16="http://schemas.microsoft.com/office/drawing/2014/main" id="{4D3F8168-5BE5-A95A-2234-8B1F2B4EF6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09642" y="365918"/>
            <a:ext cx="487363" cy="487363"/>
          </a:xfrm>
          <a:prstGeom prst="rect">
            <a:avLst/>
          </a:prstGeom>
        </p:spPr>
      </p:pic>
    </p:spTree>
    <p:extLst>
      <p:ext uri="{BB962C8B-B14F-4D97-AF65-F5344CB8AC3E}">
        <p14:creationId xmlns:p14="http://schemas.microsoft.com/office/powerpoint/2010/main" val="290470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2160589"/>
            <a:ext cx="9093683" cy="3880773"/>
          </a:xfrm>
        </p:spPr>
        <p:txBody>
          <a:bodyPr>
            <a:normAutofit/>
          </a:bodyPr>
          <a:lstStyle/>
          <a:p>
            <a:pPr marL="285750" indent="-285750">
              <a:buFont typeface="Arial" panose="020B0604020202020204" pitchFamily="34" charset="0"/>
              <a:buChar char="•"/>
            </a:pPr>
            <a:r>
              <a:rPr lang="en-CA" sz="2000" dirty="0"/>
              <a:t>The applications are initially reviewed by the certification administrator. If items are missing, the administrator emails the applicant. </a:t>
            </a:r>
          </a:p>
          <a:p>
            <a:pPr marL="285750" indent="-285750">
              <a:buFont typeface="Arial" panose="020B0604020202020204" pitchFamily="34" charset="0"/>
              <a:buChar char="•"/>
            </a:pPr>
            <a:r>
              <a:rPr lang="en-CA" sz="2000" dirty="0"/>
              <a:t>The items which are required are outlined on the application form: </a:t>
            </a:r>
            <a:r>
              <a:rPr lang="en-CA" sz="2000" dirty="0">
                <a:hlinkClick r:id="rId4"/>
              </a:rPr>
              <a:t>https://</a:t>
            </a:r>
            <a:r>
              <a:rPr lang="en-CA" sz="2000" dirty="0" smtClean="0">
                <a:hlinkClick r:id="rId4"/>
              </a:rPr>
              <a:t>tesl.ca/images/INTERNAL_PLAR_APPLICATION_October_2024.pdf</a:t>
            </a:r>
            <a:endParaRPr lang="en-CA" sz="2000" dirty="0" smtClean="0"/>
          </a:p>
          <a:p>
            <a:pPr marL="285750" indent="-285750">
              <a:buFont typeface="Arial" panose="020B0604020202020204" pitchFamily="34" charset="0"/>
              <a:buChar char="•"/>
            </a:pPr>
            <a:r>
              <a:rPr lang="en-CA" sz="2000" dirty="0" smtClean="0"/>
              <a:t>As </a:t>
            </a:r>
            <a:r>
              <a:rPr lang="en-CA" sz="2000" dirty="0"/>
              <a:t>previously mentioned, the applicant is emailed if items are missing or the application form is not completed correctly.</a:t>
            </a:r>
          </a:p>
        </p:txBody>
      </p:sp>
      <p:sp>
        <p:nvSpPr>
          <p:cNvPr id="5" name="Title 1"/>
          <p:cNvSpPr>
            <a:spLocks noGrp="1"/>
          </p:cNvSpPr>
          <p:nvPr>
            <p:ph type="title"/>
          </p:nvPr>
        </p:nvSpPr>
        <p:spPr>
          <a:xfrm>
            <a:off x="677334" y="609600"/>
            <a:ext cx="8596668" cy="1320800"/>
          </a:xfrm>
        </p:spPr>
        <p:txBody>
          <a:bodyPr>
            <a:normAutofit/>
          </a:bodyPr>
          <a:lstStyle/>
          <a:p>
            <a:pPr algn="ctr"/>
            <a:r>
              <a:rPr lang="en-US" sz="3200" dirty="0"/>
              <a:t>Initial Process</a:t>
            </a:r>
          </a:p>
        </p:txBody>
      </p:sp>
      <p:pic>
        <p:nvPicPr>
          <p:cNvPr id="2" name="Initial Process Slide 12">
            <a:hlinkClick r:id="" action="ppaction://media"/>
            <a:extLst>
              <a:ext uri="{FF2B5EF4-FFF2-40B4-BE49-F238E27FC236}">
                <a16:creationId xmlns:a16="http://schemas.microsoft.com/office/drawing/2014/main" id="{63F66556-7956-1222-4307-1BC61292DD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85524" y="365918"/>
            <a:ext cx="487363" cy="487363"/>
          </a:xfrm>
          <a:prstGeom prst="rect">
            <a:avLst/>
          </a:prstGeom>
        </p:spPr>
      </p:pic>
    </p:spTree>
    <p:extLst>
      <p:ext uri="{BB962C8B-B14F-4D97-AF65-F5344CB8AC3E}">
        <p14:creationId xmlns:p14="http://schemas.microsoft.com/office/powerpoint/2010/main" val="144026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8662313" cy="944879"/>
          </a:xfrm>
        </p:spPr>
        <p:txBody>
          <a:bodyPr>
            <a:normAutofit/>
          </a:bodyPr>
          <a:lstStyle/>
          <a:p>
            <a:pPr algn="ctr"/>
            <a:r>
              <a:rPr lang="en-US" sz="3200" u="sng" dirty="0"/>
              <a:t>Experience vs practicums</a:t>
            </a:r>
          </a:p>
        </p:txBody>
      </p:sp>
      <p:sp>
        <p:nvSpPr>
          <p:cNvPr id="4" name="Text Placeholder 3"/>
          <p:cNvSpPr>
            <a:spLocks noGrp="1"/>
          </p:cNvSpPr>
          <p:nvPr>
            <p:ph type="body" sz="half" idx="2"/>
          </p:nvPr>
        </p:nvSpPr>
        <p:spPr>
          <a:xfrm>
            <a:off x="1055265" y="1825537"/>
            <a:ext cx="8662313" cy="3541714"/>
          </a:xfrm>
        </p:spPr>
        <p:txBody>
          <a:bodyPr>
            <a:normAutofit fontScale="92500" lnSpcReduction="20000"/>
          </a:bodyPr>
          <a:lstStyle/>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Practicum requirements can be met by submitting proof of teaching ESL/EFL to adults, over the age of 18, in classroom settings of 5+ students.</a:t>
            </a:r>
          </a:p>
          <a:p>
            <a:pPr marL="342900" indent="-342900">
              <a:buFont typeface="Arial" panose="020B0604020202020204" pitchFamily="34" charset="0"/>
              <a:buChar char="•"/>
            </a:pPr>
            <a:r>
              <a:rPr lang="en-US" sz="2000" dirty="0"/>
              <a:t>The hours must be confirmed by the employer and an observation report is also required. </a:t>
            </a:r>
          </a:p>
          <a:p>
            <a:pPr marL="342900" indent="-342900">
              <a:buFont typeface="Arial" panose="020B0604020202020204" pitchFamily="34" charset="0"/>
              <a:buChar char="•"/>
            </a:pPr>
            <a:r>
              <a:rPr lang="en-US" sz="2000" dirty="0"/>
              <a:t>1000 hours of paid employment are required for Standard One while 2000 hours are required for Standards Two and Three.</a:t>
            </a:r>
          </a:p>
          <a:p>
            <a:pPr marL="342900" indent="-342900">
              <a:buFont typeface="Arial" panose="020B0604020202020204" pitchFamily="34" charset="0"/>
              <a:buChar char="•"/>
            </a:pPr>
            <a:r>
              <a:rPr lang="en-US" sz="2000" dirty="0"/>
              <a:t>Applicants are required to request officially submitted documentation by an employer to TESL Canada demonstrating 1000 hours for Standard One or 2000 hours for Standards Two and Three of teaching ESL to adults over the age of 18 in classroom settings of 5+ students.</a:t>
            </a:r>
          </a:p>
          <a:p>
            <a:endParaRPr lang="en-US" sz="2000" dirty="0"/>
          </a:p>
        </p:txBody>
      </p:sp>
      <p:pic>
        <p:nvPicPr>
          <p:cNvPr id="7" name="Experience vs. practicum">
            <a:hlinkClick r:id="" action="ppaction://media"/>
            <a:extLst>
              <a:ext uri="{FF2B5EF4-FFF2-40B4-BE49-F238E27FC236}">
                <a16:creationId xmlns:a16="http://schemas.microsoft.com/office/drawing/2014/main" id="{BAACA896-CC89-779E-8C50-911903FA03C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09643" y="522007"/>
            <a:ext cx="487363" cy="487363"/>
          </a:xfrm>
          <a:prstGeom prst="rect">
            <a:avLst/>
          </a:prstGeom>
        </p:spPr>
      </p:pic>
    </p:spTree>
    <p:extLst>
      <p:ext uri="{BB962C8B-B14F-4D97-AF65-F5344CB8AC3E}">
        <p14:creationId xmlns:p14="http://schemas.microsoft.com/office/powerpoint/2010/main" val="1612919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67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8662313" cy="1639884"/>
          </a:xfrm>
        </p:spPr>
        <p:txBody>
          <a:bodyPr>
            <a:normAutofit/>
          </a:bodyPr>
          <a:lstStyle/>
          <a:p>
            <a:pPr algn="ctr"/>
            <a:r>
              <a:rPr lang="en-CA" sz="3200" u="sng" dirty="0"/>
              <a:t>Practicums</a:t>
            </a:r>
            <a:br>
              <a:rPr lang="en-CA" sz="3200" u="sng" dirty="0"/>
            </a:br>
            <a:endParaRPr lang="en-US" sz="3200" u="sng" dirty="0"/>
          </a:p>
        </p:txBody>
      </p:sp>
      <p:sp>
        <p:nvSpPr>
          <p:cNvPr id="4" name="Text Placeholder 3"/>
          <p:cNvSpPr>
            <a:spLocks noGrp="1"/>
          </p:cNvSpPr>
          <p:nvPr>
            <p:ph type="body" sz="half" idx="2"/>
          </p:nvPr>
        </p:nvSpPr>
        <p:spPr>
          <a:xfrm>
            <a:off x="1146705" y="2249486"/>
            <a:ext cx="8662313" cy="3541714"/>
          </a:xfrm>
        </p:spPr>
        <p:txBody>
          <a:bodyPr>
            <a:normAutofit/>
          </a:bodyPr>
          <a:lstStyle/>
          <a:p>
            <a:pPr lvl="1" algn="just"/>
            <a:r>
              <a:rPr lang="en-US" sz="2000" dirty="0"/>
              <a:t>*For all </a:t>
            </a:r>
            <a:r>
              <a:rPr lang="en-US" sz="2000" dirty="0" smtClean="0"/>
              <a:t>practicums</a:t>
            </a:r>
            <a:r>
              <a:rPr lang="en-US" sz="2000" dirty="0"/>
              <a:t>,</a:t>
            </a:r>
            <a:r>
              <a:rPr lang="en-US" sz="2000" dirty="0" smtClean="0"/>
              <a:t> the practicum supervisor must </a:t>
            </a:r>
            <a:r>
              <a:rPr lang="en-US" sz="2000" dirty="0"/>
              <a:t>be certified at a minimum of TESL Canada Professional Certificate: </a:t>
            </a:r>
            <a:r>
              <a:rPr lang="en-US" sz="2000" dirty="0" smtClean="0"/>
              <a:t>Standard </a:t>
            </a:r>
            <a:r>
              <a:rPr lang="en-US" sz="2000" dirty="0"/>
              <a:t>2 </a:t>
            </a:r>
            <a:r>
              <a:rPr lang="en-US" sz="2000" dirty="0" smtClean="0"/>
              <a:t>with at least </a:t>
            </a:r>
            <a:r>
              <a:rPr lang="en-US" sz="2000" dirty="0"/>
              <a:t>2,000 hours of experience in an adult English language teaching classroom, or equivalent.</a:t>
            </a:r>
            <a:endParaRPr lang="en-US" sz="2000" dirty="0"/>
          </a:p>
        </p:txBody>
      </p:sp>
      <p:pic>
        <p:nvPicPr>
          <p:cNvPr id="3" name="Practicums">
            <a:hlinkClick r:id="" action="ppaction://media"/>
            <a:extLst>
              <a:ext uri="{FF2B5EF4-FFF2-40B4-BE49-F238E27FC236}">
                <a16:creationId xmlns:a16="http://schemas.microsoft.com/office/drawing/2014/main" id="{543505A8-9BA5-868C-951B-7D75E4DD37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18607" y="365919"/>
            <a:ext cx="487363" cy="487363"/>
          </a:xfrm>
          <a:prstGeom prst="rect">
            <a:avLst/>
          </a:prstGeom>
        </p:spPr>
      </p:pic>
    </p:spTree>
    <p:extLst>
      <p:ext uri="{BB962C8B-B14F-4D97-AF65-F5344CB8AC3E}">
        <p14:creationId xmlns:p14="http://schemas.microsoft.com/office/powerpoint/2010/main" val="298175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81891"/>
            <a:ext cx="8596668" cy="856211"/>
          </a:xfrm>
        </p:spPr>
        <p:txBody>
          <a:bodyPr>
            <a:normAutofit/>
          </a:bodyPr>
          <a:lstStyle/>
          <a:p>
            <a:pPr algn="ctr"/>
            <a:r>
              <a:rPr lang="en-CA" sz="3200" dirty="0"/>
              <a:t>Cost of </a:t>
            </a:r>
            <a:r>
              <a:rPr lang="en-CA" sz="3200" dirty="0" smtClean="0"/>
              <a:t>PLAR Application</a:t>
            </a:r>
            <a:endParaRPr lang="en-US" sz="3200" dirty="0"/>
          </a:p>
        </p:txBody>
      </p:sp>
      <p:sp>
        <p:nvSpPr>
          <p:cNvPr id="3" name="Content Placeholder 2"/>
          <p:cNvSpPr>
            <a:spLocks noGrp="1"/>
          </p:cNvSpPr>
          <p:nvPr>
            <p:ph idx="1"/>
          </p:nvPr>
        </p:nvSpPr>
        <p:spPr/>
        <p:txBody>
          <a:bodyPr/>
          <a:lstStyle/>
          <a:p>
            <a:r>
              <a:rPr lang="en-US" sz="2000" dirty="0"/>
              <a:t>Payment of </a:t>
            </a:r>
            <a:r>
              <a:rPr lang="en-US" sz="2000" dirty="0" smtClean="0"/>
              <a:t>$304.50 ($</a:t>
            </a:r>
            <a:r>
              <a:rPr lang="en-US" sz="2000" dirty="0" smtClean="0"/>
              <a:t>290</a:t>
            </a:r>
            <a:r>
              <a:rPr lang="en-US" sz="2000" dirty="0" smtClean="0"/>
              <a:t>.00 </a:t>
            </a:r>
            <a:r>
              <a:rPr lang="en-US" sz="2000" dirty="0"/>
              <a:t>plus </a:t>
            </a:r>
            <a:r>
              <a:rPr lang="en-US" sz="2000" dirty="0" smtClean="0"/>
              <a:t>$14.50 </a:t>
            </a:r>
            <a:r>
              <a:rPr lang="en-US" sz="2000" dirty="0"/>
              <a:t>GST) if you live in British Columbia, Alberta, Manitoba, Saskatchewan, Quebec, NWT, Nunavut, and Yukon </a:t>
            </a:r>
          </a:p>
          <a:p>
            <a:r>
              <a:rPr lang="en-US" sz="2000" dirty="0"/>
              <a:t>Payment of </a:t>
            </a:r>
            <a:r>
              <a:rPr lang="en-US" sz="2000" dirty="0" smtClean="0"/>
              <a:t>$</a:t>
            </a:r>
            <a:r>
              <a:rPr lang="en-US" sz="2000" dirty="0" smtClean="0"/>
              <a:t>327</a:t>
            </a:r>
            <a:r>
              <a:rPr lang="en-US" sz="2000" dirty="0" smtClean="0"/>
              <a:t>.70 ($290.00 plus $37.70 GST) in </a:t>
            </a:r>
            <a:r>
              <a:rPr lang="en-US" sz="2000" dirty="0"/>
              <a:t>Ontario  </a:t>
            </a:r>
          </a:p>
          <a:p>
            <a:r>
              <a:rPr lang="en-US" sz="2000" dirty="0"/>
              <a:t>Payment of </a:t>
            </a:r>
            <a:r>
              <a:rPr lang="en-US" sz="2000" dirty="0" smtClean="0"/>
              <a:t>$</a:t>
            </a:r>
            <a:r>
              <a:rPr lang="en-US" sz="2000" dirty="0" smtClean="0"/>
              <a:t>33</a:t>
            </a:r>
            <a:r>
              <a:rPr lang="en-US" sz="2000" dirty="0" smtClean="0"/>
              <a:t>5.00 ($290.00 plus $43.50 GST) </a:t>
            </a:r>
            <a:r>
              <a:rPr lang="en-US" sz="2000" dirty="0"/>
              <a:t>in Nova Scotia, New Brunswick, Prince Edward Island and Newfoundland and Labrador  </a:t>
            </a:r>
          </a:p>
          <a:p>
            <a:r>
              <a:rPr lang="en-US" sz="2000" dirty="0"/>
              <a:t>Payment of </a:t>
            </a:r>
            <a:r>
              <a:rPr lang="en-US" sz="2000" dirty="0" smtClean="0"/>
              <a:t>$</a:t>
            </a:r>
            <a:r>
              <a:rPr lang="en-US" sz="2000" dirty="0" smtClean="0"/>
              <a:t>290</a:t>
            </a:r>
            <a:r>
              <a:rPr lang="en-US" sz="2000" dirty="0" smtClean="0"/>
              <a:t>.00 </a:t>
            </a:r>
            <a:r>
              <a:rPr lang="en-US" sz="2000" dirty="0"/>
              <a:t>U.S. if applying from outside Canada </a:t>
            </a:r>
          </a:p>
          <a:p>
            <a:r>
              <a:rPr lang="en-US" sz="2000" dirty="0">
                <a:solidFill>
                  <a:srgbClr val="002060"/>
                </a:solidFill>
              </a:rPr>
              <a:t>Note: This fee is non-refundable and will be processed upon receipt of application</a:t>
            </a:r>
            <a:r>
              <a:rPr lang="en-US" dirty="0"/>
              <a:t>. </a:t>
            </a:r>
          </a:p>
        </p:txBody>
      </p:sp>
      <p:pic>
        <p:nvPicPr>
          <p:cNvPr id="4" name="Cost of Application">
            <a:hlinkClick r:id="" action="ppaction://media"/>
            <a:extLst>
              <a:ext uri="{FF2B5EF4-FFF2-40B4-BE49-F238E27FC236}">
                <a16:creationId xmlns:a16="http://schemas.microsoft.com/office/drawing/2014/main" id="{B3E9E3DB-5A95-2E42-56EE-C6BA8146611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82749" y="235136"/>
            <a:ext cx="487363" cy="487363"/>
          </a:xfrm>
          <a:prstGeom prst="rect">
            <a:avLst/>
          </a:prstGeom>
        </p:spPr>
      </p:pic>
    </p:spTree>
    <p:extLst>
      <p:ext uri="{BB962C8B-B14F-4D97-AF65-F5344CB8AC3E}">
        <p14:creationId xmlns:p14="http://schemas.microsoft.com/office/powerpoint/2010/main" val="145787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2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Thank you</a:t>
            </a:r>
          </a:p>
        </p:txBody>
      </p:sp>
      <p:sp>
        <p:nvSpPr>
          <p:cNvPr id="3" name="Content Placeholder 2"/>
          <p:cNvSpPr>
            <a:spLocks noGrp="1"/>
          </p:cNvSpPr>
          <p:nvPr>
            <p:ph idx="1"/>
          </p:nvPr>
        </p:nvSpPr>
        <p:spPr>
          <a:scene3d>
            <a:camera prst="orthographicFront"/>
            <a:lightRig rig="threePt" dir="t"/>
          </a:scene3d>
          <a:sp3d>
            <a:bevelT prst="convex"/>
          </a:sp3d>
        </p:spPr>
        <p:txBody>
          <a:bodyPr/>
          <a:lstStyle/>
          <a:p>
            <a:pPr algn="ctr"/>
            <a:endParaRPr lang="en-US" dirty="0"/>
          </a:p>
          <a:p>
            <a:pPr algn="ctr"/>
            <a:endParaRPr lang="en-US" dirty="0"/>
          </a:p>
          <a:p>
            <a:pPr algn="ctr"/>
            <a:r>
              <a:rPr lang="en-US" sz="2400" b="1" dirty="0">
                <a:ln w="22225">
                  <a:solidFill>
                    <a:schemeClr val="accent2"/>
                  </a:solidFill>
                  <a:prstDash val="solid"/>
                </a:ln>
                <a:solidFill>
                  <a:schemeClr val="accent2">
                    <a:lumMod val="40000"/>
                    <a:lumOff val="60000"/>
                  </a:schemeClr>
                </a:solidFill>
              </a:rPr>
              <a:t>Any Questions?</a:t>
            </a:r>
          </a:p>
        </p:txBody>
      </p:sp>
      <p:pic>
        <p:nvPicPr>
          <p:cNvPr id="4" name="Thank you">
            <a:hlinkClick r:id="" action="ppaction://media"/>
            <a:extLst>
              <a:ext uri="{FF2B5EF4-FFF2-40B4-BE49-F238E27FC236}">
                <a16:creationId xmlns:a16="http://schemas.microsoft.com/office/drawing/2014/main" id="{54FEA051-F026-968F-CCA4-FFDE2A83A8E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82748" y="253066"/>
            <a:ext cx="487363" cy="487363"/>
          </a:xfrm>
          <a:prstGeom prst="rect">
            <a:avLst/>
          </a:prstGeom>
        </p:spPr>
      </p:pic>
    </p:spTree>
    <p:extLst>
      <p:ext uri="{BB962C8B-B14F-4D97-AF65-F5344CB8AC3E}">
        <p14:creationId xmlns:p14="http://schemas.microsoft.com/office/powerpoint/2010/main" val="187897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705" y="938035"/>
            <a:ext cx="8662313" cy="1562792"/>
          </a:xfrm>
        </p:spPr>
        <p:txBody>
          <a:bodyPr>
            <a:normAutofit fontScale="90000"/>
          </a:bodyPr>
          <a:lstStyle/>
          <a:p>
            <a:pPr algn="ctr"/>
            <a:r>
              <a:rPr lang="en-CA" sz="3200" u="sng" dirty="0"/>
              <a:t/>
            </a:r>
            <a:br>
              <a:rPr lang="en-CA" sz="3200" u="sng" dirty="0"/>
            </a:br>
            <a:r>
              <a:rPr lang="en-CA" sz="3200" u="sng" dirty="0"/>
              <a:t/>
            </a:r>
            <a:br>
              <a:rPr lang="en-CA" sz="3200" u="sng" dirty="0"/>
            </a:br>
            <a:r>
              <a:rPr lang="en-CA" sz="3200" u="sng" dirty="0"/>
              <a:t/>
            </a:r>
            <a:br>
              <a:rPr lang="en-CA" sz="3200" u="sng" dirty="0"/>
            </a:br>
            <a:r>
              <a:rPr lang="en-CA" sz="3200" u="sng" dirty="0"/>
              <a:t/>
            </a:r>
            <a:br>
              <a:rPr lang="en-CA" sz="3200" u="sng" dirty="0"/>
            </a:br>
            <a:r>
              <a:rPr lang="en-CA" sz="3200" u="sng" dirty="0"/>
              <a:t/>
            </a:r>
            <a:br>
              <a:rPr lang="en-CA" sz="3200" u="sng" dirty="0"/>
            </a:br>
            <a:r>
              <a:rPr lang="en-CA" sz="3200" u="sng" dirty="0"/>
              <a:t/>
            </a:r>
            <a:br>
              <a:rPr lang="en-CA" sz="3200" u="sng" dirty="0"/>
            </a:br>
            <a:r>
              <a:rPr lang="en-CA" sz="3200" u="sng" dirty="0"/>
              <a:t/>
            </a:r>
            <a:br>
              <a:rPr lang="en-CA" sz="3200" u="sng" dirty="0"/>
            </a:br>
            <a:r>
              <a:rPr lang="en-CA" sz="3200" u="sng" dirty="0"/>
              <a:t/>
            </a:r>
            <a:br>
              <a:rPr lang="en-CA" sz="3200" u="sng" dirty="0"/>
            </a:br>
            <a:r>
              <a:rPr lang="en-CA" sz="3200" u="sng" dirty="0"/>
              <a:t/>
            </a:r>
            <a:br>
              <a:rPr lang="en-CA" sz="3200" u="sng" dirty="0"/>
            </a:br>
            <a:r>
              <a:rPr lang="en-CA" sz="3200" u="sng" dirty="0"/>
              <a:t/>
            </a:r>
            <a:br>
              <a:rPr lang="en-CA" sz="3200" u="sng" dirty="0"/>
            </a:br>
            <a:r>
              <a:rPr lang="en-CA" sz="3200" u="sng" dirty="0"/>
              <a:t/>
            </a:r>
            <a:br>
              <a:rPr lang="en-CA" sz="3200" u="sng" dirty="0"/>
            </a:br>
            <a:r>
              <a:rPr lang="en-CA" sz="3200" u="sng" dirty="0"/>
              <a:t/>
            </a:r>
            <a:br>
              <a:rPr lang="en-CA" sz="3200" u="sng" dirty="0"/>
            </a:br>
            <a:r>
              <a:rPr lang="en-CA" sz="3600" u="sng" dirty="0"/>
              <a:t>Initial Process:</a:t>
            </a:r>
            <a:br>
              <a:rPr lang="en-CA" sz="3600" u="sng" dirty="0"/>
            </a:br>
            <a:r>
              <a:rPr lang="en-CA" sz="3200" dirty="0"/>
              <a:t> </a:t>
            </a:r>
            <a:br>
              <a:rPr lang="en-CA" sz="3200" dirty="0"/>
            </a:br>
            <a:endParaRPr lang="en-US" sz="3200" u="sng" dirty="0"/>
          </a:p>
        </p:txBody>
      </p:sp>
      <p:sp>
        <p:nvSpPr>
          <p:cNvPr id="4" name="Text Placeholder 3"/>
          <p:cNvSpPr>
            <a:spLocks noGrp="1"/>
          </p:cNvSpPr>
          <p:nvPr>
            <p:ph type="body" sz="half" idx="2"/>
          </p:nvPr>
        </p:nvSpPr>
        <p:spPr>
          <a:xfrm>
            <a:off x="1146705" y="1812175"/>
            <a:ext cx="8662313" cy="3979025"/>
          </a:xfrm>
        </p:spPr>
        <p:txBody>
          <a:bodyPr>
            <a:normAutofit/>
          </a:bodyPr>
          <a:lstStyle/>
          <a:p>
            <a:pPr marL="285750" indent="-285750">
              <a:buFont typeface="Arial" panose="020B0604020202020204" pitchFamily="34" charset="0"/>
              <a:buChar char="•"/>
            </a:pPr>
            <a:endParaRPr lang="en-CA" sz="2000" dirty="0"/>
          </a:p>
          <a:p>
            <a:pPr marL="285750" indent="-285750">
              <a:buFont typeface="Arial" panose="020B0604020202020204" pitchFamily="34" charset="0"/>
              <a:buChar char="•"/>
            </a:pPr>
            <a:r>
              <a:rPr lang="en-CA" sz="2000" dirty="0"/>
              <a:t>Applications are accepted by mail or email. Applicants can email the application form and proof of TESL Canada membership, only. Official documents must be emailed (or mailed) by the institutions.</a:t>
            </a:r>
          </a:p>
          <a:p>
            <a:pPr marL="285750" indent="-285750">
              <a:buFont typeface="Arial" panose="020B0604020202020204" pitchFamily="34" charset="0"/>
              <a:buChar char="•"/>
            </a:pPr>
            <a:r>
              <a:rPr lang="en-CA" sz="2000" dirty="0"/>
              <a:t>TESL Canada membership is required for certification.</a:t>
            </a:r>
          </a:p>
          <a:p>
            <a:pPr marL="285750" indent="-285750">
              <a:buFont typeface="Arial" panose="020B0604020202020204" pitchFamily="34" charset="0"/>
              <a:buChar char="•"/>
            </a:pPr>
            <a:r>
              <a:rPr lang="en-CA" sz="2000" dirty="0"/>
              <a:t>The applications are initially reviewed by the certification administrator. If items are missing, the administrator emails the applicant. </a:t>
            </a:r>
          </a:p>
          <a:p>
            <a:pPr marL="285750" indent="-285750">
              <a:buFont typeface="Arial" panose="020B0604020202020204" pitchFamily="34" charset="0"/>
              <a:buChar char="•"/>
            </a:pPr>
            <a:r>
              <a:rPr lang="en-CA" sz="2000" dirty="0"/>
              <a:t>If there are items pending, such as transcripts or English Language Proficiency scores, the file is held in a “pending” folder.</a:t>
            </a:r>
          </a:p>
          <a:p>
            <a:pPr marL="285750" indent="-285750">
              <a:buFont typeface="Arial" panose="020B0604020202020204" pitchFamily="34" charset="0"/>
              <a:buChar char="•"/>
            </a:pPr>
            <a:endParaRPr lang="en-US" sz="2000" dirty="0"/>
          </a:p>
        </p:txBody>
      </p:sp>
      <p:pic>
        <p:nvPicPr>
          <p:cNvPr id="3" name="Initial Process">
            <a:hlinkClick r:id="" action="ppaction://media"/>
            <a:extLst>
              <a:ext uri="{FF2B5EF4-FFF2-40B4-BE49-F238E27FC236}">
                <a16:creationId xmlns:a16="http://schemas.microsoft.com/office/drawing/2014/main" id="{5576F0D1-9524-48D4-C661-058BD8F008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82749" y="274637"/>
            <a:ext cx="487363" cy="487363"/>
          </a:xfrm>
          <a:prstGeom prst="rect">
            <a:avLst/>
          </a:prstGeom>
        </p:spPr>
      </p:pic>
    </p:spTree>
    <p:extLst>
      <p:ext uri="{BB962C8B-B14F-4D97-AF65-F5344CB8AC3E}">
        <p14:creationId xmlns:p14="http://schemas.microsoft.com/office/powerpoint/2010/main" val="428240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5E445C-6613-109F-C042-C6B96125002C}"/>
              </a:ext>
            </a:extLst>
          </p:cNvPr>
          <p:cNvPicPr>
            <a:picLocks noChangeAspect="1"/>
          </p:cNvPicPr>
          <p:nvPr/>
        </p:nvPicPr>
        <p:blipFill rotWithShape="1">
          <a:blip r:embed="rId4"/>
          <a:srcRect b="9284"/>
          <a:stretch/>
        </p:blipFill>
        <p:spPr>
          <a:xfrm>
            <a:off x="1228164" y="583626"/>
            <a:ext cx="7816015" cy="3988373"/>
          </a:xfrm>
          <a:prstGeom prst="rect">
            <a:avLst/>
          </a:prstGeom>
        </p:spPr>
      </p:pic>
      <p:sp>
        <p:nvSpPr>
          <p:cNvPr id="7" name="Text Placeholder 3">
            <a:extLst>
              <a:ext uri="{FF2B5EF4-FFF2-40B4-BE49-F238E27FC236}">
                <a16:creationId xmlns:a16="http://schemas.microsoft.com/office/drawing/2014/main" id="{543F5583-5A7E-4006-16A2-36AB5929338E}"/>
              </a:ext>
            </a:extLst>
          </p:cNvPr>
          <p:cNvSpPr>
            <a:spLocks noGrp="1"/>
          </p:cNvSpPr>
          <p:nvPr>
            <p:ph type="body" sz="half" idx="2"/>
          </p:nvPr>
        </p:nvSpPr>
        <p:spPr>
          <a:xfrm>
            <a:off x="1013012" y="4571999"/>
            <a:ext cx="8662313" cy="1854390"/>
          </a:xfrm>
        </p:spPr>
        <p:txBody>
          <a:bodyPr>
            <a:normAutofit/>
          </a:bodyPr>
          <a:lstStyle/>
          <a:p>
            <a:pPr marL="285750" indent="-285750">
              <a:buFont typeface="Arial" panose="020B0604020202020204" pitchFamily="34" charset="0"/>
              <a:buChar char="•"/>
            </a:pPr>
            <a:r>
              <a:rPr lang="en-US" sz="2000" dirty="0"/>
              <a:t>Application forms can be found under the “Forms” tab on the TESL Canada website.</a:t>
            </a:r>
          </a:p>
          <a:p>
            <a:pPr marL="285750" indent="-285750">
              <a:buFont typeface="Arial" panose="020B0604020202020204" pitchFamily="34" charset="0"/>
              <a:buChar char="•"/>
            </a:pPr>
            <a:r>
              <a:rPr lang="en-US" sz="2000" dirty="0"/>
              <a:t>Membership to TESL Canada, whether through direct membership or through a provincial affiliate, can be obtained under the “Membership” tab.  </a:t>
            </a:r>
          </a:p>
          <a:p>
            <a:pPr marL="285750" indent="-285750">
              <a:buFont typeface="Arial" panose="020B0604020202020204" pitchFamily="34" charset="0"/>
              <a:buChar char="•"/>
            </a:pPr>
            <a:endParaRPr lang="en-US" sz="2000" dirty="0"/>
          </a:p>
        </p:txBody>
      </p:sp>
      <p:pic>
        <p:nvPicPr>
          <p:cNvPr id="8" name="Forms &amp; Membership Tabs">
            <a:hlinkClick r:id="" action="ppaction://media"/>
            <a:extLst>
              <a:ext uri="{FF2B5EF4-FFF2-40B4-BE49-F238E27FC236}">
                <a16:creationId xmlns:a16="http://schemas.microsoft.com/office/drawing/2014/main" id="{22D813DE-1427-124A-0171-1A7C5FDF265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4902" y="339944"/>
            <a:ext cx="487363" cy="487363"/>
          </a:xfrm>
          <a:prstGeom prst="rect">
            <a:avLst/>
          </a:prstGeom>
        </p:spPr>
      </p:pic>
    </p:spTree>
    <p:extLst>
      <p:ext uri="{BB962C8B-B14F-4D97-AF65-F5344CB8AC3E}">
        <p14:creationId xmlns:p14="http://schemas.microsoft.com/office/powerpoint/2010/main" val="210139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3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Professional certification pathway to Standard 2 for Standard 1 holders</a:t>
            </a:r>
          </a:p>
        </p:txBody>
      </p:sp>
      <p:sp>
        <p:nvSpPr>
          <p:cNvPr id="3" name="Content Placeholder 2"/>
          <p:cNvSpPr>
            <a:spLocks noGrp="1"/>
          </p:cNvSpPr>
          <p:nvPr>
            <p:ph idx="1"/>
          </p:nvPr>
        </p:nvSpPr>
        <p:spPr/>
        <p:txBody>
          <a:bodyPr>
            <a:normAutofit/>
          </a:bodyPr>
          <a:lstStyle/>
          <a:p>
            <a:r>
              <a:rPr lang="en-US" sz="2000" dirty="0"/>
              <a:t>This pathway allows Standard 1 holders who are actively involved in teaching ESL and in professional development to upgrade to Standard 2 without completing a Standard 2 recognized training program.</a:t>
            </a:r>
          </a:p>
          <a:p>
            <a:r>
              <a:rPr lang="en-US" sz="2000" dirty="0"/>
              <a:t>The requirements for the certification pathway are outlined on</a:t>
            </a:r>
            <a:r>
              <a:rPr lang="en-CA" sz="2000" dirty="0"/>
              <a:t> the next two slides and </a:t>
            </a:r>
            <a:r>
              <a:rPr lang="en-US" sz="2000" dirty="0"/>
              <a:t>the application form found on TESL Canada’s website at the </a:t>
            </a:r>
            <a:r>
              <a:rPr lang="en-US" sz="2000" dirty="0" smtClean="0"/>
              <a:t>URL </a:t>
            </a:r>
            <a:r>
              <a:rPr lang="en-US" sz="2000" dirty="0"/>
              <a:t>below (or under the “Forms” tab): </a:t>
            </a:r>
            <a:r>
              <a:rPr lang="en-US" sz="2000" dirty="0"/>
              <a:t>https://tesl.ca/images/Application_Standard__Two_PD_Pathway_July_2024_.pdf</a:t>
            </a:r>
            <a:endParaRPr lang="en-US" sz="2000" dirty="0"/>
          </a:p>
          <a:p>
            <a:endParaRPr lang="en-US" sz="2000" dirty="0"/>
          </a:p>
        </p:txBody>
      </p:sp>
      <p:pic>
        <p:nvPicPr>
          <p:cNvPr id="5" name="Pathway to Std 2">
            <a:hlinkClick r:id="" action="ppaction://media"/>
            <a:extLst>
              <a:ext uri="{FF2B5EF4-FFF2-40B4-BE49-F238E27FC236}">
                <a16:creationId xmlns:a16="http://schemas.microsoft.com/office/drawing/2014/main" id="{05D931B3-3AFD-CE3B-58CC-60EB4B025EE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05454" y="302380"/>
            <a:ext cx="487363" cy="487363"/>
          </a:xfrm>
          <a:prstGeom prst="rect">
            <a:avLst/>
          </a:prstGeom>
        </p:spPr>
      </p:pic>
    </p:spTree>
    <p:extLst>
      <p:ext uri="{BB962C8B-B14F-4D97-AF65-F5344CB8AC3E}">
        <p14:creationId xmlns:p14="http://schemas.microsoft.com/office/powerpoint/2010/main" val="55487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8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9818"/>
          </a:xfrm>
        </p:spPr>
        <p:txBody>
          <a:bodyPr>
            <a:normAutofit fontScale="90000"/>
          </a:bodyPr>
          <a:lstStyle/>
          <a:p>
            <a:pPr algn="ctr"/>
            <a:r>
              <a:rPr lang="en-CA" sz="2000" dirty="0"/>
              <a:t/>
            </a:r>
            <a:br>
              <a:rPr lang="en-CA" sz="2000" dirty="0"/>
            </a:br>
            <a:r>
              <a:rPr lang="en-CA" b="1" dirty="0"/>
              <a:t>Eligibility for Standard Two</a:t>
            </a:r>
            <a:r>
              <a:rPr lang="en-US" b="1" dirty="0"/>
              <a:t/>
            </a:r>
            <a:br>
              <a:rPr lang="en-US" b="1" dirty="0"/>
            </a:br>
            <a:endParaRPr lang="en-US" b="1" dirty="0"/>
          </a:p>
        </p:txBody>
      </p:sp>
      <p:sp>
        <p:nvSpPr>
          <p:cNvPr id="3" name="Content Placeholder 2"/>
          <p:cNvSpPr>
            <a:spLocks noGrp="1"/>
          </p:cNvSpPr>
          <p:nvPr>
            <p:ph idx="1"/>
          </p:nvPr>
        </p:nvSpPr>
        <p:spPr>
          <a:xfrm>
            <a:off x="677334" y="1670858"/>
            <a:ext cx="8596668" cy="4796443"/>
          </a:xfrm>
        </p:spPr>
        <p:txBody>
          <a:bodyPr>
            <a:normAutofit lnSpcReduction="10000"/>
          </a:bodyPr>
          <a:lstStyle/>
          <a:p>
            <a:pPr marL="0" indent="0" algn="ctr">
              <a:buNone/>
            </a:pPr>
            <a:r>
              <a:rPr lang="en-CA" sz="2000" b="1" dirty="0">
                <a:solidFill>
                  <a:srgbClr val="002060"/>
                </a:solidFill>
              </a:rPr>
              <a:t>Applicants are evaluated on a points system</a:t>
            </a:r>
          </a:p>
          <a:p>
            <a:pPr marL="0" indent="0" algn="ctr">
              <a:buNone/>
            </a:pPr>
            <a:r>
              <a:rPr lang="en-CA" sz="2000" b="1" dirty="0">
                <a:solidFill>
                  <a:srgbClr val="002060"/>
                </a:solidFill>
              </a:rPr>
              <a:t>The points are awarded for activities such as:</a:t>
            </a:r>
          </a:p>
          <a:p>
            <a:r>
              <a:rPr lang="en-US" sz="2000" dirty="0"/>
              <a:t>Years of service (Canadian and/or international) in adult ESL/EFL teaching</a:t>
            </a:r>
          </a:p>
          <a:p>
            <a:r>
              <a:rPr lang="en-US" sz="2000" dirty="0"/>
              <a:t>Mentoring TESL students</a:t>
            </a:r>
          </a:p>
          <a:p>
            <a:r>
              <a:rPr lang="en-US" sz="2000" dirty="0"/>
              <a:t>Attending webinars or workshops</a:t>
            </a:r>
          </a:p>
          <a:p>
            <a:r>
              <a:rPr lang="en-US" sz="2000" dirty="0"/>
              <a:t>Completion of employer PD</a:t>
            </a:r>
          </a:p>
          <a:p>
            <a:r>
              <a:rPr lang="en-US" sz="2000" dirty="0"/>
              <a:t>Completion of short specialized courses (e.g., 1-8 weeks; 3-9 modules)</a:t>
            </a:r>
          </a:p>
          <a:p>
            <a:r>
              <a:rPr lang="en-US" sz="2000" dirty="0"/>
              <a:t>Delivering conference presentations, workshops, or webinars </a:t>
            </a:r>
          </a:p>
          <a:p>
            <a:r>
              <a:rPr lang="en-US" sz="2000" dirty="0"/>
              <a:t>Attending a provincial, national, or international conference</a:t>
            </a:r>
          </a:p>
          <a:p>
            <a:r>
              <a:rPr lang="en-US" sz="2000" dirty="0"/>
              <a:t>Authoring peer-reviewed articles related to teaching and learning</a:t>
            </a:r>
          </a:p>
          <a:p>
            <a:pPr marL="0" indent="0" algn="ctr">
              <a:buNone/>
            </a:pPr>
            <a:endParaRPr lang="en-CA" dirty="0"/>
          </a:p>
          <a:p>
            <a:pPr marL="0" indent="0" algn="ctr">
              <a:buNone/>
            </a:pPr>
            <a:endParaRPr lang="en-CA" dirty="0"/>
          </a:p>
          <a:p>
            <a:endParaRPr lang="en-CA" dirty="0"/>
          </a:p>
          <a:p>
            <a:endParaRPr lang="en-CA" dirty="0"/>
          </a:p>
          <a:p>
            <a:endParaRPr lang="en-US" dirty="0"/>
          </a:p>
        </p:txBody>
      </p:sp>
      <p:pic>
        <p:nvPicPr>
          <p:cNvPr id="4" name="Eligibility for Std 2">
            <a:hlinkClick r:id="" action="ppaction://media"/>
            <a:extLst>
              <a:ext uri="{FF2B5EF4-FFF2-40B4-BE49-F238E27FC236}">
                <a16:creationId xmlns:a16="http://schemas.microsoft.com/office/drawing/2014/main" id="{CD24CD30-8D0B-748F-28ED-1335491BBBD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91713" y="365918"/>
            <a:ext cx="487363" cy="487363"/>
          </a:xfrm>
          <a:prstGeom prst="rect">
            <a:avLst/>
          </a:prstGeom>
        </p:spPr>
      </p:pic>
    </p:spTree>
    <p:extLst>
      <p:ext uri="{BB962C8B-B14F-4D97-AF65-F5344CB8AC3E}">
        <p14:creationId xmlns:p14="http://schemas.microsoft.com/office/powerpoint/2010/main" val="250048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9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53440"/>
          </a:xfrm>
        </p:spPr>
        <p:txBody>
          <a:bodyPr>
            <a:normAutofit fontScale="90000"/>
          </a:bodyPr>
          <a:lstStyle/>
          <a:p>
            <a:pPr algn="ctr"/>
            <a:r>
              <a:rPr lang="en-CA" sz="2000" b="1" dirty="0"/>
              <a:t/>
            </a:r>
            <a:br>
              <a:rPr lang="en-CA" sz="2000" b="1" dirty="0"/>
            </a:br>
            <a:r>
              <a:rPr lang="en-CA" sz="3200" b="1" dirty="0"/>
              <a:t>Eligibility for Standard Two</a:t>
            </a:r>
            <a:r>
              <a:rPr lang="en-US" sz="3200" b="1" dirty="0"/>
              <a:t> Continued</a:t>
            </a:r>
            <a:endParaRPr lang="en-US" sz="3200" dirty="0"/>
          </a:p>
        </p:txBody>
      </p:sp>
      <p:sp>
        <p:nvSpPr>
          <p:cNvPr id="3" name="Content Placeholder 2"/>
          <p:cNvSpPr>
            <a:spLocks noGrp="1"/>
          </p:cNvSpPr>
          <p:nvPr>
            <p:ph idx="1"/>
          </p:nvPr>
        </p:nvSpPr>
        <p:spPr>
          <a:xfrm>
            <a:off x="677334" y="1463041"/>
            <a:ext cx="8596668" cy="4578322"/>
          </a:xfrm>
        </p:spPr>
        <p:txBody>
          <a:bodyPr>
            <a:normAutofit/>
          </a:bodyPr>
          <a:lstStyle/>
          <a:p>
            <a:endParaRPr lang="en-US" sz="2000" dirty="0"/>
          </a:p>
          <a:p>
            <a:r>
              <a:rPr lang="en-US" sz="2000" dirty="0"/>
              <a:t>Consistent membership in TESL professional organizations and active participation in professional learning communities (PLCs)</a:t>
            </a:r>
            <a:endParaRPr lang="en-CA" sz="2000" dirty="0"/>
          </a:p>
          <a:p>
            <a:r>
              <a:rPr lang="en-US" sz="2000" dirty="0"/>
              <a:t>Reflective-Reflexive Journal documenting impact of particular professional learning opportunity on pedagogy, philosophy, and/or classroom practice.</a:t>
            </a:r>
          </a:p>
          <a:p>
            <a:r>
              <a:rPr lang="en-US" sz="2000" dirty="0"/>
              <a:t>Learning an additional language as an adult (formal or self-directed) and producing a reflection on how learning an L2 has impacted their teaching</a:t>
            </a:r>
          </a:p>
        </p:txBody>
      </p:sp>
      <p:pic>
        <p:nvPicPr>
          <p:cNvPr id="4" name="Eligibility cont'd">
            <a:hlinkClick r:id="" action="ppaction://media"/>
            <a:extLst>
              <a:ext uri="{FF2B5EF4-FFF2-40B4-BE49-F238E27FC236}">
                <a16:creationId xmlns:a16="http://schemas.microsoft.com/office/drawing/2014/main" id="{860BCE12-9471-2AB9-F214-B2111A254EA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45502" y="365918"/>
            <a:ext cx="487363" cy="487363"/>
          </a:xfrm>
          <a:prstGeom prst="rect">
            <a:avLst/>
          </a:prstGeom>
        </p:spPr>
      </p:pic>
    </p:spTree>
    <p:extLst>
      <p:ext uri="{BB962C8B-B14F-4D97-AF65-F5344CB8AC3E}">
        <p14:creationId xmlns:p14="http://schemas.microsoft.com/office/powerpoint/2010/main" val="66100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53440"/>
          </a:xfrm>
        </p:spPr>
        <p:txBody>
          <a:bodyPr>
            <a:normAutofit fontScale="90000"/>
          </a:bodyPr>
          <a:lstStyle/>
          <a:p>
            <a:pPr algn="ctr"/>
            <a:r>
              <a:rPr lang="en-US" sz="2000" dirty="0"/>
              <a:t/>
            </a:r>
            <a:br>
              <a:rPr lang="en-US" sz="2000" dirty="0"/>
            </a:br>
            <a:r>
              <a:rPr lang="en-US" sz="3200" b="1" dirty="0"/>
              <a:t>Conditions</a:t>
            </a:r>
          </a:p>
        </p:txBody>
      </p:sp>
      <p:sp>
        <p:nvSpPr>
          <p:cNvPr id="3" name="Content Placeholder 2"/>
          <p:cNvSpPr>
            <a:spLocks noGrp="1"/>
          </p:cNvSpPr>
          <p:nvPr>
            <p:ph idx="1"/>
          </p:nvPr>
        </p:nvSpPr>
        <p:spPr>
          <a:xfrm>
            <a:off x="677334" y="1396539"/>
            <a:ext cx="8596668" cy="4644824"/>
          </a:xfrm>
        </p:spPr>
        <p:txBody>
          <a:bodyPr/>
          <a:lstStyle/>
          <a:p>
            <a:pPr marL="0" indent="0">
              <a:buNone/>
            </a:pPr>
            <a:endParaRPr lang="en-US" dirty="0"/>
          </a:p>
          <a:p>
            <a:r>
              <a:rPr lang="en-US" dirty="0"/>
              <a:t> </a:t>
            </a:r>
            <a:r>
              <a:rPr lang="en-US" sz="2000" dirty="0"/>
              <a:t>Required categories to apply: </a:t>
            </a:r>
          </a:p>
          <a:p>
            <a:pPr lvl="1">
              <a:buFont typeface="Wingdings" panose="05000000000000000000" pitchFamily="2" charset="2"/>
              <a:buChar char="§"/>
            </a:pPr>
            <a:r>
              <a:rPr lang="en-US" sz="2000" dirty="0"/>
              <a:t>100 accumulated points  </a:t>
            </a:r>
          </a:p>
          <a:p>
            <a:pPr lvl="1">
              <a:buFont typeface="Wingdings" panose="05000000000000000000" pitchFamily="2" charset="2"/>
              <a:buChar char="§"/>
            </a:pPr>
            <a:r>
              <a:rPr lang="en-US" sz="2000" dirty="0"/>
              <a:t>a minimum of 5 years of service </a:t>
            </a:r>
          </a:p>
          <a:p>
            <a:pPr lvl="1">
              <a:buFont typeface="Wingdings" panose="05000000000000000000" pitchFamily="2" charset="2"/>
              <a:buChar char="§"/>
            </a:pPr>
            <a:r>
              <a:rPr lang="en-US" sz="2000" dirty="0"/>
              <a:t>at least one evaluated activity (e.g., short specialized course, CE or graduate university credit)  </a:t>
            </a:r>
          </a:p>
          <a:p>
            <a:pPr lvl="1">
              <a:buFont typeface="Wingdings" panose="05000000000000000000" pitchFamily="2" charset="2"/>
              <a:buChar char="§"/>
            </a:pPr>
            <a:r>
              <a:rPr lang="en-US" sz="2000" dirty="0"/>
              <a:t>at least have attended one conference or two webinars</a:t>
            </a:r>
            <a:endParaRPr lang="en-CA" sz="2000" dirty="0"/>
          </a:p>
          <a:p>
            <a:pPr marL="457200" lvl="1" indent="0">
              <a:buNone/>
            </a:pPr>
            <a:endParaRPr lang="en-US" sz="2000" dirty="0">
              <a:solidFill>
                <a:srgbClr val="002060"/>
              </a:solidFill>
            </a:endParaRPr>
          </a:p>
          <a:p>
            <a:pPr marL="457200" lvl="1" indent="0">
              <a:buNone/>
            </a:pPr>
            <a:r>
              <a:rPr lang="en-US" sz="2000" b="1" dirty="0">
                <a:solidFill>
                  <a:srgbClr val="002060"/>
                </a:solidFill>
              </a:rPr>
              <a:t>This system of points will allow an applicant to bridge from Standard 1 to Standard 2 or Standard 3 (with a completed graduate degree in a relevant area). </a:t>
            </a:r>
          </a:p>
        </p:txBody>
      </p:sp>
      <p:pic>
        <p:nvPicPr>
          <p:cNvPr id="4" name="Conditions">
            <a:hlinkClick r:id="" action="ppaction://media"/>
            <a:extLst>
              <a:ext uri="{FF2B5EF4-FFF2-40B4-BE49-F238E27FC236}">
                <a16:creationId xmlns:a16="http://schemas.microsoft.com/office/drawing/2014/main" id="{4167F11C-BADF-F4DC-E914-B06F2B55532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27572" y="365918"/>
            <a:ext cx="487363" cy="487363"/>
          </a:xfrm>
          <a:prstGeom prst="rect">
            <a:avLst/>
          </a:prstGeom>
        </p:spPr>
      </p:pic>
    </p:spTree>
    <p:extLst>
      <p:ext uri="{BB962C8B-B14F-4D97-AF65-F5344CB8AC3E}">
        <p14:creationId xmlns:p14="http://schemas.microsoft.com/office/powerpoint/2010/main" val="871181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7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81891"/>
            <a:ext cx="8596668" cy="856211"/>
          </a:xfrm>
        </p:spPr>
        <p:txBody>
          <a:bodyPr>
            <a:normAutofit fontScale="90000"/>
          </a:bodyPr>
          <a:lstStyle/>
          <a:p>
            <a:pPr algn="ctr"/>
            <a:r>
              <a:rPr lang="en-CA" sz="3200" dirty="0"/>
              <a:t>Cost of </a:t>
            </a:r>
            <a:r>
              <a:rPr lang="en-CA" sz="3200" dirty="0" smtClean="0"/>
              <a:t>Standard 2 Certification for Standard 1 Holders Application</a:t>
            </a:r>
            <a:endParaRPr lang="en-US" sz="3200" dirty="0"/>
          </a:p>
        </p:txBody>
      </p:sp>
      <p:sp>
        <p:nvSpPr>
          <p:cNvPr id="3" name="Content Placeholder 2"/>
          <p:cNvSpPr>
            <a:spLocks noGrp="1"/>
          </p:cNvSpPr>
          <p:nvPr>
            <p:ph idx="1"/>
          </p:nvPr>
        </p:nvSpPr>
        <p:spPr/>
        <p:txBody>
          <a:bodyPr/>
          <a:lstStyle/>
          <a:p>
            <a:r>
              <a:rPr lang="en-US" sz="2000" dirty="0"/>
              <a:t>Payment of $105.00 ($100.00 plus $5.00 GST) if you live in British Columbia, Alberta, Manitoba, Saskatchewan, Quebec, NWT, Nunavut, and Yukon </a:t>
            </a:r>
          </a:p>
          <a:p>
            <a:r>
              <a:rPr lang="en-US" sz="2000" dirty="0"/>
              <a:t>Payment of $</a:t>
            </a:r>
            <a:r>
              <a:rPr lang="en-US" sz="2000" dirty="0" smtClean="0"/>
              <a:t>113.00 ($100.00 plus $13.00 GST) </a:t>
            </a:r>
            <a:r>
              <a:rPr lang="en-US" sz="2000" dirty="0"/>
              <a:t>in Ontario  </a:t>
            </a:r>
          </a:p>
          <a:p>
            <a:r>
              <a:rPr lang="en-US" sz="2000" dirty="0"/>
              <a:t>Payment of $115.00 </a:t>
            </a:r>
            <a:r>
              <a:rPr lang="en-US" sz="2000" dirty="0" smtClean="0"/>
              <a:t>($100.00 plus $15.00 GST) in </a:t>
            </a:r>
            <a:r>
              <a:rPr lang="en-US" sz="2000" dirty="0"/>
              <a:t>Nova Scotia, New Brunswick, Prince Edward Island and Newfoundland and Labrador  </a:t>
            </a:r>
          </a:p>
          <a:p>
            <a:r>
              <a:rPr lang="en-US" sz="2000" dirty="0"/>
              <a:t>Payment of $100.00 U.S. if applying from outside Canada </a:t>
            </a:r>
          </a:p>
          <a:p>
            <a:r>
              <a:rPr lang="en-US" sz="2000" dirty="0">
                <a:solidFill>
                  <a:srgbClr val="002060"/>
                </a:solidFill>
              </a:rPr>
              <a:t>Note: This fee is non-refundable and will be processed upon receipt of application</a:t>
            </a:r>
            <a:r>
              <a:rPr lang="en-US" dirty="0"/>
              <a:t>. </a:t>
            </a:r>
          </a:p>
        </p:txBody>
      </p:sp>
      <p:pic>
        <p:nvPicPr>
          <p:cNvPr id="4" name="Cost of Application">
            <a:hlinkClick r:id="" action="ppaction://media"/>
            <a:extLst>
              <a:ext uri="{FF2B5EF4-FFF2-40B4-BE49-F238E27FC236}">
                <a16:creationId xmlns:a16="http://schemas.microsoft.com/office/drawing/2014/main" id="{B3E9E3DB-5A95-2E42-56EE-C6BA8146611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82749" y="235136"/>
            <a:ext cx="487363" cy="487363"/>
          </a:xfrm>
          <a:prstGeom prst="rect">
            <a:avLst/>
          </a:prstGeom>
        </p:spPr>
      </p:pic>
    </p:spTree>
    <p:extLst>
      <p:ext uri="{BB962C8B-B14F-4D97-AF65-F5344CB8AC3E}">
        <p14:creationId xmlns:p14="http://schemas.microsoft.com/office/powerpoint/2010/main" val="407037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2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8662313" cy="1639884"/>
          </a:xfrm>
        </p:spPr>
        <p:txBody>
          <a:bodyPr>
            <a:normAutofit/>
          </a:bodyPr>
          <a:lstStyle/>
          <a:p>
            <a:pPr algn="ctr"/>
            <a:r>
              <a:rPr lang="en-CA" sz="3200" u="sng" dirty="0"/>
              <a:t>Prior Learning and Recognition </a:t>
            </a:r>
            <a:br>
              <a:rPr lang="en-CA" sz="3200" u="sng" dirty="0"/>
            </a:br>
            <a:r>
              <a:rPr lang="en-CA" sz="3200" dirty="0"/>
              <a:t>(PLAR) applications</a:t>
            </a:r>
            <a:br>
              <a:rPr lang="en-CA" sz="3200" dirty="0"/>
            </a:br>
            <a:endParaRPr lang="en-US" sz="3200" dirty="0"/>
          </a:p>
        </p:txBody>
      </p:sp>
      <p:sp>
        <p:nvSpPr>
          <p:cNvPr id="4" name="Text Placeholder 3"/>
          <p:cNvSpPr>
            <a:spLocks noGrp="1"/>
          </p:cNvSpPr>
          <p:nvPr>
            <p:ph type="body" sz="half" idx="2"/>
          </p:nvPr>
        </p:nvSpPr>
        <p:spPr>
          <a:xfrm>
            <a:off x="1146705" y="2249486"/>
            <a:ext cx="8662313" cy="3541714"/>
          </a:xfrm>
        </p:spPr>
        <p:txBody>
          <a:bodyPr>
            <a:normAutofit/>
          </a:bodyPr>
          <a:lstStyle/>
          <a:p>
            <a:pPr marL="342900" indent="-342900">
              <a:buFont typeface="Arial" panose="020B0604020202020204" pitchFamily="34" charset="0"/>
              <a:buChar char="•"/>
            </a:pPr>
            <a:r>
              <a:rPr lang="en-US" sz="2000" dirty="0"/>
              <a:t>PLAR applications are required for applicants who have completed their ESL/EFL training at a non-TESL Canada recognized teacher training program. </a:t>
            </a:r>
          </a:p>
          <a:p>
            <a:pPr marL="342900" indent="-342900">
              <a:buFont typeface="Arial" panose="020B0604020202020204" pitchFamily="34" charset="0"/>
              <a:buChar char="•"/>
            </a:pPr>
            <a:r>
              <a:rPr lang="en-US" sz="2000" dirty="0"/>
              <a:t>The portfolio is reviewed by an adjudicator to determine equivalency. If they find a component(s) lacking from the portfolio, they will recommend the course(s) that will be needed to meet our standards. Once the portfolio is complete, the applicant will be granted certification if a) the application is equivalent to our standards, or b) the applicant submits the missing components in the prescribed length of time. </a:t>
            </a:r>
          </a:p>
        </p:txBody>
      </p:sp>
      <p:pic>
        <p:nvPicPr>
          <p:cNvPr id="3" name="PLAR Applications">
            <a:hlinkClick r:id="" action="ppaction://media"/>
            <a:extLst>
              <a:ext uri="{FF2B5EF4-FFF2-40B4-BE49-F238E27FC236}">
                <a16:creationId xmlns:a16="http://schemas.microsoft.com/office/drawing/2014/main" id="{F4022D29-71F7-0463-E0BE-28462455D95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27572" y="365919"/>
            <a:ext cx="487363" cy="487363"/>
          </a:xfrm>
          <a:prstGeom prst="rect">
            <a:avLst/>
          </a:prstGeom>
        </p:spPr>
      </p:pic>
    </p:spTree>
    <p:extLst>
      <p:ext uri="{BB962C8B-B14F-4D97-AF65-F5344CB8AC3E}">
        <p14:creationId xmlns:p14="http://schemas.microsoft.com/office/powerpoint/2010/main" val="129113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99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934</TotalTime>
  <Words>986</Words>
  <Application>Microsoft Office PowerPoint</Application>
  <PresentationFormat>Widescreen</PresentationFormat>
  <Paragraphs>87</Paragraphs>
  <Slides>16</Slides>
  <Notes>0</Notes>
  <HiddenSlides>0</HiddenSlides>
  <MMClips>16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Trebuchet MS</vt:lpstr>
      <vt:lpstr>Wingdings</vt:lpstr>
      <vt:lpstr>Wingdings 3</vt:lpstr>
      <vt:lpstr>Facet</vt:lpstr>
      <vt:lpstr>TESL Canada Instructor Certification</vt:lpstr>
      <vt:lpstr>            Initial Process:   </vt:lpstr>
      <vt:lpstr>PowerPoint Presentation</vt:lpstr>
      <vt:lpstr>Professional certification pathway to Standard 2 for Standard 1 holders</vt:lpstr>
      <vt:lpstr> Eligibility for Standard Two </vt:lpstr>
      <vt:lpstr> Eligibility for Standard Two Continued</vt:lpstr>
      <vt:lpstr> Conditions</vt:lpstr>
      <vt:lpstr>Cost of Standard 2 Certification for Standard 1 Holders Application</vt:lpstr>
      <vt:lpstr>Prior Learning and Recognition  (PLAR) applications </vt:lpstr>
      <vt:lpstr>Required documentation and questions asked  applicants </vt:lpstr>
      <vt:lpstr>Required documentation and questions asked  applicants Continued</vt:lpstr>
      <vt:lpstr>Initial Process</vt:lpstr>
      <vt:lpstr>Experience vs practicums</vt:lpstr>
      <vt:lpstr>Practicums </vt:lpstr>
      <vt:lpstr>Cost of PLAR Application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TESL Canada</dc:title>
  <dc:creator>TESL User 2</dc:creator>
  <cp:lastModifiedBy>TESL User 1</cp:lastModifiedBy>
  <cp:revision>88</cp:revision>
  <dcterms:created xsi:type="dcterms:W3CDTF">2023-08-04T15:26:08Z</dcterms:created>
  <dcterms:modified xsi:type="dcterms:W3CDTF">2025-01-27T18:43:47Z</dcterms:modified>
</cp:coreProperties>
</file>